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936" r:id="rId1"/>
  </p:sldMasterIdLst>
  <p:notesMasterIdLst>
    <p:notesMasterId r:id="rId8"/>
  </p:notesMasterIdLst>
  <p:sldIdLst>
    <p:sldId id="396" r:id="rId2"/>
    <p:sldId id="394" r:id="rId3"/>
    <p:sldId id="406" r:id="rId4"/>
    <p:sldId id="407" r:id="rId5"/>
    <p:sldId id="408" r:id="rId6"/>
    <p:sldId id="410" r:id="rId7"/>
  </p:sldIdLst>
  <p:sldSz cx="9906000" cy="6858000" type="A4"/>
  <p:notesSz cx="6797675" cy="9874250"/>
  <p:defaultTextStyle>
    <a:defPPr>
      <a:defRPr lang="ru-RU"/>
    </a:defPPr>
    <a:lvl1pPr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1pPr>
    <a:lvl2pPr marL="341313" indent="1127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2pPr>
    <a:lvl3pPr marL="684213" indent="2270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3pPr>
    <a:lvl4pPr marL="1027113" indent="3413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4pPr>
    <a:lvl5pPr marL="1370013" indent="455613" algn="l" defTabSz="582613" rtl="0" fontAlgn="base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5pPr>
    <a:lvl6pPr marL="22860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6pPr>
    <a:lvl7pPr marL="27432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7pPr>
    <a:lvl8pPr marL="32004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8pPr>
    <a:lvl9pPr marL="3657600" algn="l" defTabSz="914400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C04"/>
    <a:srgbClr val="FCD904"/>
    <a:srgbClr val="0066CC"/>
    <a:srgbClr val="0000FF"/>
    <a:srgbClr val="062FFA"/>
    <a:srgbClr val="0CAC04"/>
    <a:srgbClr val="FFFF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674" y="-3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ru-RU" noProof="0" smtClean="0">
                <a:sym typeface="Noteworthy Bold" charset="0"/>
              </a:rPr>
              <a:t>Second level</a:t>
            </a:r>
          </a:p>
          <a:p>
            <a:pPr lvl="2"/>
            <a:r>
              <a:rPr lang="ru-RU" noProof="0" smtClean="0">
                <a:sym typeface="Noteworthy Bold" charset="0"/>
              </a:rPr>
              <a:t>Third level</a:t>
            </a:r>
          </a:p>
          <a:p>
            <a:pPr lvl="3"/>
            <a:r>
              <a:rPr lang="ru-RU" noProof="0" smtClean="0">
                <a:sym typeface="Noteworthy Bold" charset="0"/>
              </a:rPr>
              <a:t>Fourth level</a:t>
            </a:r>
          </a:p>
          <a:p>
            <a:pPr lvl="4"/>
            <a:r>
              <a:rPr lang="ru-RU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7914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1pPr>
    <a:lvl2pPr marL="3413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2pPr>
    <a:lvl3pPr marL="6842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3pPr>
    <a:lvl4pPr marL="10271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4pPr>
    <a:lvl5pPr marL="1370013" algn="l" defTabSz="455613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/>
      </a:defRPr>
    </a:lvl5pPr>
    <a:lvl6pPr marL="228585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8951" indent="-28806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52233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13127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74019" indent="-2304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34912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95806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56699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17593" indent="-230447" defTabSz="1049814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9814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9814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0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805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904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91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D0563-9A32-4154-9080-FD932944B4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16AE-E42F-4B9F-A8F3-D0D4AC4A01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5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4" y="303213"/>
            <a:ext cx="7654791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7AA2-894D-4288-A8A7-12E2A5131D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48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19850" y="5127625"/>
            <a:ext cx="1001713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3969" tIns="41985" rIns="83969" bIns="41985"/>
          <a:lstStyle>
            <a:lvl1pPr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eaLnBrk="0" hangingPunct="0"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defTabSz="582613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eaLnBrk="1" hangingPunct="1"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1"/>
            <a:ext cx="7930745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0921" indent="2916">
              <a:defRPr>
                <a:latin typeface="+mj-lt"/>
              </a:defRPr>
            </a:lvl2pPr>
            <a:lvl3pPr marL="577289" indent="-239079">
              <a:tabLst/>
              <a:defRPr>
                <a:latin typeface="+mj-lt"/>
              </a:defRPr>
            </a:lvl3pPr>
            <a:lvl4pPr marL="0" indent="330921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7" y="501071"/>
            <a:ext cx="7948625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4FC34-1277-4CDD-9F9A-1D5AEF1A5D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4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1"/>
            <a:ext cx="7930745" cy="4829253"/>
          </a:xfrm>
        </p:spPr>
        <p:txBody>
          <a:bodyPr/>
          <a:lstStyle>
            <a:lvl1pPr marL="333837" indent="0">
              <a:buFontTx/>
              <a:buNone/>
              <a:defRPr b="1">
                <a:latin typeface="+mj-lt"/>
              </a:defRPr>
            </a:lvl1pPr>
            <a:lvl2pPr marL="333837" indent="0">
              <a:defRPr>
                <a:latin typeface="+mj-lt"/>
              </a:defRPr>
            </a:lvl2pPr>
            <a:lvl3pPr marL="577289" indent="-239079">
              <a:defRPr>
                <a:latin typeface="+mj-lt"/>
              </a:defRPr>
            </a:lvl3pPr>
            <a:lvl4pPr marL="0" indent="330921">
              <a:defRPr>
                <a:latin typeface="+mj-lt"/>
              </a:defRPr>
            </a:lvl4pPr>
            <a:lvl5pPr marL="131785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1" y="501071"/>
            <a:ext cx="7949392" cy="1105803"/>
          </a:xfrm>
        </p:spPr>
        <p:txBody>
          <a:bodyPr/>
          <a:lstStyle>
            <a:lvl1pPr marL="0" marR="0" indent="0" defTabSz="95783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AD128-D4E9-4AC4-97CA-398B8B0AEC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4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9" y="1012506"/>
            <a:ext cx="7930745" cy="202463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9" y="3429720"/>
            <a:ext cx="7930745" cy="3006404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CE9E-6CFF-4B53-906A-C842E3BA55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7" y="501068"/>
            <a:ext cx="7948625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1188" y="1606873"/>
            <a:ext cx="3922494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1176" y="1606873"/>
            <a:ext cx="3948639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427E-71D1-4B67-BAC2-99CAAFDEC7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7"/>
            <a:ext cx="8519512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90" y="1606873"/>
            <a:ext cx="3980983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90" y="2174876"/>
            <a:ext cx="3980983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3" y="1606873"/>
            <a:ext cx="3886809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3" y="2188098"/>
            <a:ext cx="3886809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6D6D-5FC0-4FED-A1D8-A110903CA3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904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851951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823F-7A5E-42C0-AB42-23BBCC289C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3"/>
            <a:ext cx="614363" cy="654050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0CCF05F-2EC6-4012-9342-6CD2461FB6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0A8BB-4502-492B-B03C-25580B2BE3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4238" y="490538"/>
            <a:ext cx="7954962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4238" y="1600200"/>
            <a:ext cx="7954962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 defTabSz="584163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 defTabSz="584163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000" y="6042025"/>
            <a:ext cx="671513" cy="631825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>
            <a:lvl1pPr algn="ctr" defTabSz="584163">
              <a:lnSpc>
                <a:spcPts val="2204"/>
              </a:lnSpc>
              <a:defRPr sz="2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E00338-6D4B-4BFC-B1E4-D22BBD0C3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48" r:id="rId6"/>
    <p:sldLayoutId id="2147483954" r:id="rId7"/>
    <p:sldLayoutId id="2147483955" r:id="rId8"/>
    <p:sldLayoutId id="2147483947" r:id="rId9"/>
    <p:sldLayoutId id="2147483946" r:id="rId10"/>
    <p:sldLayoutId id="2147483945" r:id="rId11"/>
    <p:sldLayoutId id="2147483944" r:id="rId12"/>
    <p:sldLayoutId id="2147483956" r:id="rId13"/>
  </p:sldLayoutIdLst>
  <p:txStyles>
    <p:titleStyle>
      <a:lvl1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263" rtl="0" eaLnBrk="0" fontAlgn="base" hangingPunct="0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572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144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3716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828800" algn="l" defTabSz="957263" rtl="0" fontAlgn="base">
        <a:lnSpc>
          <a:spcPts val="4775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375" indent="-333375" algn="l" defTabSz="957263" rtl="0" eaLnBrk="0" fontAlgn="base" hangingPunct="0">
        <a:spcBef>
          <a:spcPct val="20000"/>
        </a:spcBef>
        <a:spcAft>
          <a:spcPct val="0"/>
        </a:spcAft>
        <a:buFont typeface="+mj-lt"/>
        <a:defRPr sz="33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375" indent="1238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050" indent="-238125" algn="l" defTabSz="95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70000" algn="just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625" indent="511175" algn="l" defTabSz="957263" rtl="0" eaLnBrk="0" fontAlgn="base" hangingPunct="0">
        <a:lnSpc>
          <a:spcPts val="1650"/>
        </a:lnSpc>
        <a:spcBef>
          <a:spcPts val="363"/>
        </a:spcBef>
        <a:spcAft>
          <a:spcPct val="0"/>
        </a:spcAft>
        <a:buFont typeface="Arial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110" y="4781739"/>
            <a:ext cx="526477" cy="194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852" y="245573"/>
            <a:ext cx="1188250" cy="12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83827" y="166577"/>
            <a:ext cx="9517760" cy="6557517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76" tIns="47888" rIns="95776" bIns="47888" anchor="ctr"/>
          <a:lstStyle/>
          <a:p>
            <a:endParaRPr lang="ru-RU" sz="1900" dirty="0">
              <a:solidFill>
                <a:srgbClr val="104E72"/>
              </a:solidFill>
              <a:cs typeface="Arial" pitchFamily="34" charset="0"/>
            </a:endParaRPr>
          </a:p>
        </p:txBody>
      </p:sp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1266676" y="6140944"/>
            <a:ext cx="7352707" cy="48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76" tIns="47888" rIns="95776" bIns="47888">
            <a:spAutoFit/>
          </a:bodyPr>
          <a:lstStyle/>
          <a:p>
            <a:pPr algn="ctr" defTabSz="957422">
              <a:defRPr/>
            </a:pPr>
            <a:r>
              <a:rPr lang="ru-RU" sz="25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2022</a:t>
            </a:r>
            <a:endParaRPr lang="ru-RU" sz="25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428213" y="4509120"/>
            <a:ext cx="8746898" cy="156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47" tIns="41974" rIns="83947" bIns="4197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«Ответственность физических лиц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при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неисполнении гражданского долга по добровольному декларированию полученных доходов.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Электронные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rPr>
              <a:t>сервисы налоговой службы»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66" y="192201"/>
            <a:ext cx="125200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816070" y="1916832"/>
            <a:ext cx="8253921" cy="230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70" tIns="42891" rIns="85770" bIns="42891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 dirty="0" err="1" smtClean="0">
                <a:solidFill>
                  <a:srgbClr val="104E72"/>
                </a:solidFill>
                <a:latin typeface="+mn-lt"/>
                <a:cs typeface="Arial" pitchFamily="34" charset="0"/>
              </a:rPr>
              <a:t>И.о</a:t>
            </a:r>
            <a:r>
              <a:rPr lang="ru-RU" sz="2400" dirty="0" smtClean="0">
                <a:solidFill>
                  <a:srgbClr val="104E72"/>
                </a:solidFill>
                <a:latin typeface="+mn-lt"/>
                <a:cs typeface="Arial" pitchFamily="34" charset="0"/>
              </a:rPr>
              <a:t>. начальника отдела налогообложения имущества и доходов физических лиц и администрирования страховых взносов</a:t>
            </a:r>
            <a:endParaRPr lang="ru-RU" sz="2400" dirty="0">
              <a:solidFill>
                <a:srgbClr val="104E72"/>
              </a:solidFill>
              <a:latin typeface="+mn-lt"/>
              <a:cs typeface="Arial" pitchFamily="34" charset="0"/>
            </a:endParaRPr>
          </a:p>
          <a:p>
            <a:pPr algn="ctr" eaLnBrk="1" hangingPunct="1"/>
            <a:r>
              <a:rPr lang="ru-RU" sz="2400" dirty="0">
                <a:solidFill>
                  <a:srgbClr val="104E72"/>
                </a:solidFill>
                <a:latin typeface="+mn-lt"/>
                <a:cs typeface="Arial" pitchFamily="34" charset="0"/>
              </a:rPr>
              <a:t>Управления ФНС России по </a:t>
            </a:r>
            <a:r>
              <a:rPr lang="ru-RU" sz="2400" dirty="0" smtClean="0">
                <a:solidFill>
                  <a:srgbClr val="104E72"/>
                </a:solidFill>
                <a:latin typeface="+mn-lt"/>
                <a:cs typeface="Arial" pitchFamily="34" charset="0"/>
              </a:rPr>
              <a:t>Ханты–Мансийскому </a:t>
            </a:r>
            <a:r>
              <a:rPr lang="ru-RU" sz="2400" dirty="0">
                <a:solidFill>
                  <a:srgbClr val="104E72"/>
                </a:solidFill>
                <a:latin typeface="+mn-lt"/>
                <a:cs typeface="Arial" pitchFamily="34" charset="0"/>
              </a:rPr>
              <a:t>автономному округу </a:t>
            </a:r>
            <a:r>
              <a:rPr lang="ru-RU" sz="2400" dirty="0" smtClean="0">
                <a:solidFill>
                  <a:srgbClr val="104E72"/>
                </a:solidFill>
                <a:latin typeface="+mn-lt"/>
                <a:cs typeface="Arial" pitchFamily="34" charset="0"/>
              </a:rPr>
              <a:t>— </a:t>
            </a:r>
            <a:r>
              <a:rPr lang="ru-RU" sz="2400" dirty="0">
                <a:solidFill>
                  <a:srgbClr val="104E72"/>
                </a:solidFill>
                <a:latin typeface="+mn-lt"/>
                <a:cs typeface="Arial" pitchFamily="34" charset="0"/>
              </a:rPr>
              <a:t>Югре</a:t>
            </a:r>
          </a:p>
          <a:p>
            <a:pPr algn="ctr" eaLnBrk="1" hangingPunct="1"/>
            <a:r>
              <a:rPr lang="ru-RU" sz="2400" b="1" dirty="0" err="1" smtClean="0">
                <a:solidFill>
                  <a:srgbClr val="104E72"/>
                </a:solidFill>
                <a:latin typeface="+mn-lt"/>
                <a:cs typeface="Arial" pitchFamily="34" charset="0"/>
              </a:rPr>
              <a:t>Сабитов</a:t>
            </a:r>
            <a:r>
              <a:rPr lang="ru-RU" sz="2400" b="1" dirty="0" smtClean="0">
                <a:solidFill>
                  <a:srgbClr val="104E72"/>
                </a:solidFill>
                <a:latin typeface="+mn-lt"/>
                <a:cs typeface="Arial" pitchFamily="34" charset="0"/>
              </a:rPr>
              <a:t> Роман </a:t>
            </a:r>
            <a:r>
              <a:rPr lang="ru-RU" sz="2400" b="1" dirty="0" err="1" smtClean="0">
                <a:solidFill>
                  <a:srgbClr val="104E72"/>
                </a:solidFill>
                <a:latin typeface="+mn-lt"/>
                <a:cs typeface="Arial" pitchFamily="34" charset="0"/>
              </a:rPr>
              <a:t>Фагилевич</a:t>
            </a:r>
            <a:endParaRPr lang="ru-RU" sz="2400" b="1" dirty="0">
              <a:solidFill>
                <a:srgbClr val="104E7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42074" y="192201"/>
            <a:ext cx="6031206" cy="915750"/>
          </a:xfrm>
          <a:prstGeom prst="rect">
            <a:avLst/>
          </a:prstGeom>
        </p:spPr>
        <p:txBody>
          <a:bodyPr wrap="square" lIns="83933" tIns="41967" rIns="83933" bIns="41967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Реформа контрольно-надзорной деятельности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04527" y="2564904"/>
            <a:ext cx="8322443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just">
              <a:spcBef>
                <a:spcPts val="0"/>
              </a:spcBef>
            </a:pPr>
            <a:r>
              <a:rPr lang="ru-RU" sz="1800" b="0" dirty="0">
                <a:latin typeface="+mn-lt"/>
                <a:sym typeface="Helvetica Light"/>
              </a:rPr>
              <a:t>Никто не может быть привлечен  повторно к ответственности за совершение одного и того же налогового правонарушения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8720" y="3356992"/>
            <a:ext cx="8322443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/>
              <a:t>Предусмотренная Налоговым кодексом ответственность за деяние, совершенное физическим лицом, наступает, если это деяние не содержит признаков состава преступления, предусмотренного уголовным законодательством Российской Федерации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ъект 6"/>
          <p:cNvSpPr txBox="1">
            <a:spLocks/>
          </p:cNvSpPr>
          <p:nvPr/>
        </p:nvSpPr>
        <p:spPr bwMode="auto">
          <a:xfrm>
            <a:off x="708720" y="4653136"/>
            <a:ext cx="8322443" cy="864096"/>
          </a:xfrm>
          <a:prstGeom prst="roundRect">
            <a:avLst/>
          </a:prstGeom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5784" tIns="47892" rIns="95784" bIns="47892" numCol="1" rtlCol="0" anchor="ctr" anchorCtr="0" compatLnSpc="1">
            <a:prstTxWarp prst="textNoShape">
              <a:avLst/>
            </a:prstTxWarp>
          </a:bodyPr>
          <a:lstStyle>
            <a:lvl1pPr marL="333837" indent="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300" b="1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1pPr>
            <a:lvl2pPr marL="330921" indent="2916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2pPr>
            <a:lvl3pPr marL="577289" indent="-239079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2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3pPr>
            <a:lvl4pPr marL="0" indent="330921" algn="just" defTabSz="957263" rtl="0" eaLnBrk="0" fontAlgn="base" hangingPunct="0">
              <a:lnSpc>
                <a:spcPts val="1653"/>
              </a:lnSpc>
              <a:spcBef>
                <a:spcPts val="367"/>
              </a:spcBef>
              <a:spcAft>
                <a:spcPct val="0"/>
              </a:spcAft>
              <a:buFont typeface="Arial" charset="0"/>
              <a:defRPr sz="15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4pPr>
            <a:lvl5pPr marL="1317625" indent="511175" algn="l" defTabSz="957263" rtl="0" eaLnBrk="0" fontAlgn="base" hangingPunct="0">
              <a:lnSpc>
                <a:spcPts val="1653"/>
              </a:lnSpc>
              <a:spcBef>
                <a:spcPts val="367"/>
              </a:spcBef>
              <a:spcAft>
                <a:spcPct val="0"/>
              </a:spcAft>
              <a:buFont typeface="Arial" charset="0"/>
              <a:buNone/>
              <a:defRPr sz="1300" kern="1200">
                <a:solidFill>
                  <a:schemeClr val="dk1"/>
                </a:solidFill>
                <a:latin typeface="+mj-lt"/>
                <a:ea typeface="+mn-ea"/>
                <a:cs typeface="+mn-cs"/>
              </a:defRPr>
            </a:lvl5pPr>
            <a:lvl6pPr marL="2634055" indent="-239460" algn="l" defTabSz="95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112975" indent="-239460" algn="l" defTabSz="95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591894" indent="-239460" algn="l" defTabSz="95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070813" indent="-239460" algn="l" defTabSz="95783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1800" b="0" dirty="0"/>
              <a:t>Привлечение лица к ответственности  за совершение налогового правонарушения не освобождает его от обязанности уплатить (перечислить) причитающиеся суммы налога (сбора) и пени</a:t>
            </a:r>
            <a:endParaRPr lang="ru-RU" sz="1800" b="0" dirty="0">
              <a:latin typeface="+mn-lt"/>
              <a:sym typeface="Helvetica Ligh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04526" y="1572816"/>
            <a:ext cx="8326635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/>
              <a:t>Никто </a:t>
            </a:r>
            <a:r>
              <a:rPr lang="ru-RU" sz="1800" dirty="0"/>
              <a:t>не может  быть привлечен к ответственности  за совершение налогового правонарушения  иначе, как по основаниям и в порядке, которые </a:t>
            </a:r>
            <a:r>
              <a:rPr lang="ru-RU" sz="1800" dirty="0" smtClean="0"/>
              <a:t>предусмотрены Налоговым кодексом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4527" y="5677941"/>
            <a:ext cx="8326635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/>
              <a:t>Лицо считается невиновным в совершении налогового правонарушения, пока его виновность не будет доказана в предусмотренном федеральным законом порядке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819435" y="476672"/>
            <a:ext cx="8616231" cy="97226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0552" y="692696"/>
            <a:ext cx="8424936" cy="75624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435" y="584683"/>
            <a:ext cx="8616231" cy="75624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 fontAlgn="auto">
              <a:spcAft>
                <a:spcPts val="0"/>
              </a:spcAft>
            </a:pPr>
            <a:r>
              <a:rPr lang="ru-RU" sz="2800" b="1" dirty="0">
                <a:latin typeface="+mj-lt"/>
                <a:cs typeface="Arial" pitchFamily="34" charset="0"/>
              </a:rPr>
              <a:t>Основные принципы привлечения </a:t>
            </a:r>
            <a:r>
              <a:rPr lang="ru-RU" sz="2800" b="1" dirty="0" smtClean="0">
                <a:latin typeface="+mj-lt"/>
                <a:cs typeface="Arial" pitchFamily="34" charset="0"/>
              </a:rPr>
              <a:t>к ответственности </a:t>
            </a:r>
            <a:r>
              <a:rPr lang="ru-RU" sz="2800" b="1" dirty="0">
                <a:latin typeface="+mj-lt"/>
                <a:cs typeface="Arial" pitchFamily="34" charset="0"/>
              </a:rPr>
              <a:t>за нарушение </a:t>
            </a:r>
            <a:r>
              <a:rPr lang="ru-RU" sz="2800" b="1" dirty="0" smtClean="0">
                <a:latin typeface="+mj-lt"/>
                <a:cs typeface="Arial" pitchFamily="34" charset="0"/>
              </a:rPr>
              <a:t>налогового законодательства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13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098" y="473562"/>
            <a:ext cx="8856984" cy="669565"/>
          </a:xfrm>
          <a:prstGeom prst="rect">
            <a:avLst/>
          </a:prstGeom>
          <a:noFill/>
        </p:spPr>
        <p:txBody>
          <a:bodyPr wrap="square" lIns="83969" tIns="41985" rIns="83969" bIns="41985">
            <a:spAutoFit/>
          </a:bodyPr>
          <a:lstStyle/>
          <a:p>
            <a:pPr algn="ctr"/>
            <a:r>
              <a:rPr lang="ru-RU" sz="3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Декларирование дохода</a:t>
            </a:r>
            <a:endParaRPr lang="ru-RU" sz="3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4" name="Picture 6" descr="http://www.vashamashina.ru/images/nalog-s-prodazhi-mashiny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61" y="1628800"/>
            <a:ext cx="2241609" cy="151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3656856" y="2060847"/>
            <a:ext cx="2232248" cy="1367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ПРОДАЖА</a:t>
            </a:r>
          </a:p>
          <a:p>
            <a:pPr algn="ctr"/>
            <a:r>
              <a:rPr lang="ru-RU" sz="2000" dirty="0" smtClean="0"/>
              <a:t>менее 3-х лет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20622" y="3428824"/>
            <a:ext cx="2241609" cy="7202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Купил за </a:t>
            </a:r>
          </a:p>
          <a:p>
            <a:pPr algn="ctr"/>
            <a:r>
              <a:rPr lang="ru-RU" dirty="0" smtClean="0"/>
              <a:t>400 тыс. руб.</a:t>
            </a:r>
            <a:endParaRPr lang="ru-RU" dirty="0"/>
          </a:p>
        </p:txBody>
      </p:sp>
      <p:pic>
        <p:nvPicPr>
          <p:cNvPr id="15" name="Picture 6" descr="http://www.vashamashina.ru/images/nalog-s-prodazhi-mashiny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493" y="1628974"/>
            <a:ext cx="2241609" cy="151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249144" y="1700808"/>
            <a:ext cx="1944216" cy="1584176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393160" y="1628800"/>
            <a:ext cx="1872208" cy="1656184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217493" y="3428825"/>
            <a:ext cx="2241609" cy="7202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Продал за 300 тыс. руб.</a:t>
            </a:r>
            <a:endParaRPr lang="ru-RU" dirty="0"/>
          </a:p>
        </p:txBody>
      </p:sp>
      <p:pic>
        <p:nvPicPr>
          <p:cNvPr id="23" name="Picture 7" descr="C:\Program Files\Microsoft Office\MEDIA\CAGCAT10\j0205462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81" y="4653136"/>
            <a:ext cx="237626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728864" y="4293096"/>
            <a:ext cx="5472608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Доход = 0</a:t>
            </a:r>
          </a:p>
          <a:p>
            <a:pPr defTabSz="1043056" fontAlgn="auto">
              <a:spcAft>
                <a:spcPts val="0"/>
              </a:spcAft>
            </a:pPr>
            <a:r>
              <a:rPr lang="ru-RU" sz="2400" b="1" dirty="0">
                <a:solidFill>
                  <a:srgbClr val="005AA9"/>
                </a:solidFill>
                <a:latin typeface="+mn-lt"/>
                <a:ea typeface="+mj-ea"/>
                <a:cs typeface="Arial" pitchFamily="34" charset="0"/>
              </a:rPr>
              <a:t>Декларация до </a:t>
            </a:r>
            <a:r>
              <a:rPr lang="ru-RU" sz="2400" b="1" dirty="0" smtClean="0">
                <a:solidFill>
                  <a:srgbClr val="005AA9"/>
                </a:solidFill>
                <a:latin typeface="+mn-lt"/>
                <a:ea typeface="+mj-ea"/>
                <a:cs typeface="Arial" pitchFamily="34" charset="0"/>
              </a:rPr>
              <a:t>4 мая</a:t>
            </a:r>
            <a:endParaRPr lang="ru-RU" sz="2400" b="1" dirty="0" smtClean="0">
              <a:solidFill>
                <a:srgbClr val="005AA9"/>
              </a:solidFill>
              <a:latin typeface="+mn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endParaRPr lang="ru-RU" sz="2400" b="1" dirty="0" smtClean="0">
              <a:solidFill>
                <a:srgbClr val="005AA9"/>
              </a:solidFill>
              <a:latin typeface="+mn-lt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+mj-ea"/>
                <a:cs typeface="Arial" pitchFamily="34" charset="0"/>
              </a:rPr>
              <a:t>НЕ ПРЕДОСТАВИЛ </a:t>
            </a:r>
            <a:r>
              <a:rPr lang="ru-RU" sz="2400" b="1" dirty="0" smtClean="0">
                <a:solidFill>
                  <a:srgbClr val="005AA9"/>
                </a:solidFill>
                <a:latin typeface="+mn-lt"/>
                <a:ea typeface="+mj-ea"/>
                <a:cs typeface="Arial" pitchFamily="34" charset="0"/>
              </a:rPr>
              <a:t>– штраф 1000 рублей</a:t>
            </a:r>
            <a:endParaRPr lang="ru-RU" sz="2400" b="1" dirty="0">
              <a:solidFill>
                <a:srgbClr val="005AA9"/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89820" y="6011316"/>
            <a:ext cx="1368152" cy="28803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ФНС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819435" y="620688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784648" y="764704"/>
            <a:ext cx="63367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Декларирование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401828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3660676" y="1625780"/>
            <a:ext cx="2232248" cy="13679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ПРОДАЖА</a:t>
            </a:r>
          </a:p>
          <a:p>
            <a:pPr algn="ctr"/>
            <a:r>
              <a:rPr lang="ru-RU" sz="2000" dirty="0" smtClean="0"/>
              <a:t>менее 3-х лет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33120" y="3284984"/>
            <a:ext cx="2781669" cy="43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3 000 000 рублей</a:t>
            </a:r>
            <a:endParaRPr lang="ru-RU" dirty="0"/>
          </a:p>
        </p:txBody>
      </p:sp>
      <p:pic>
        <p:nvPicPr>
          <p:cNvPr id="23" name="Picture 7" descr="C:\Program Files\Microsoft Office\MEDIA\CAGCAT10\j0205462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3860873"/>
            <a:ext cx="319881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660676" y="3933056"/>
            <a:ext cx="5396780" cy="25202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92500" lnSpcReduction="20000"/>
          </a:bodyPr>
          <a:lstStyle/>
          <a:p>
            <a:pPr defTabSz="1043056" fontAlgn="auto">
              <a:spcAft>
                <a:spcPts val="0"/>
              </a:spcAft>
            </a:pPr>
            <a:r>
              <a:rPr lang="ru-RU" sz="2400" b="1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Налог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390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000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рублей 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ru-RU" sz="2400" b="1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ru-RU" sz="2400" b="1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000 000 х </a:t>
            </a:r>
            <a:r>
              <a:rPr lang="ru-RU" sz="2400" b="1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13%)</a:t>
            </a:r>
          </a:p>
          <a:p>
            <a:pPr defTabSz="1043056" fontAlgn="auto">
              <a:spcAft>
                <a:spcPts val="0"/>
              </a:spcAft>
            </a:pPr>
            <a:endParaRPr lang="ru-RU" sz="1100" b="1" dirty="0" smtClean="0">
              <a:solidFill>
                <a:srgbClr val="005AA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Декларация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после</a:t>
            </a:r>
            <a:r>
              <a:rPr lang="ru-RU" sz="2400" b="1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30 </a:t>
            </a:r>
            <a:r>
              <a:rPr lang="ru-RU" sz="2400" b="1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апреля</a:t>
            </a:r>
          </a:p>
          <a:p>
            <a:pPr defTabSz="1043056" fontAlgn="auto">
              <a:spcAft>
                <a:spcPts val="0"/>
              </a:spcAft>
            </a:pPr>
            <a:endParaRPr lang="ru-RU" sz="1100" b="1" dirty="0" smtClean="0">
              <a:solidFill>
                <a:srgbClr val="005AA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2400" b="1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Штраф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58 500  </a:t>
            </a:r>
            <a:r>
              <a:rPr lang="ru-RU" sz="2400" b="1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рублей</a:t>
            </a:r>
          </a:p>
          <a:p>
            <a:pPr defTabSz="1043056" fontAlgn="auto">
              <a:spcAft>
                <a:spcPts val="0"/>
              </a:spcAft>
            </a:pPr>
            <a:r>
              <a:rPr lang="ru-RU" sz="2400" b="1" dirty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(3 месяца х 5% х 390 </a:t>
            </a:r>
            <a:r>
              <a:rPr lang="ru-RU" sz="2400" b="1" dirty="0" smtClean="0">
                <a:solidFill>
                  <a:srgbClr val="005AA9"/>
                </a:solidFill>
                <a:latin typeface="Arial" pitchFamily="34" charset="0"/>
                <a:ea typeface="+mj-ea"/>
                <a:cs typeface="Arial" pitchFamily="34" charset="0"/>
              </a:rPr>
              <a:t>000) </a:t>
            </a:r>
          </a:p>
          <a:p>
            <a:pPr defTabSz="1043056" fontAlgn="auto">
              <a:spcAft>
                <a:spcPts val="0"/>
              </a:spcAft>
            </a:pPr>
            <a:endParaRPr lang="ru-RU" sz="2400" b="1" dirty="0">
              <a:solidFill>
                <a:srgbClr val="005AA9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defTabSz="1043056" fontAlgn="auto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НЕТ ДЕКЛАРАЦИИ </a:t>
            </a:r>
          </a:p>
          <a:p>
            <a:pPr defTabSz="1043056" fontAlgn="auto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+ штраф 78 000 рублей (20%)</a:t>
            </a:r>
            <a:endParaRPr lang="ru-RU" sz="2400" b="1" dirty="0">
              <a:solidFill>
                <a:srgbClr val="FF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3" name="Picture 4" descr="http://рцэо.рф/wp-content/uploads/2015/09/salehome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180" y="1466862"/>
            <a:ext cx="2205909" cy="173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1625780"/>
            <a:ext cx="2351062" cy="1516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2067" y="5733603"/>
            <a:ext cx="1368152" cy="28803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ФНС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50317" y="638609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84648" y="764704"/>
            <a:ext cx="6336704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Декларирование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115718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704528" y="3284984"/>
            <a:ext cx="8322443" cy="8160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just">
              <a:spcBef>
                <a:spcPts val="0"/>
              </a:spcBef>
            </a:pPr>
            <a:r>
              <a:rPr lang="ru-RU" sz="2400" b="0" dirty="0" smtClean="0">
                <a:latin typeface="+mn-lt"/>
                <a:cs typeface="Arial" pitchFamily="34" charset="0"/>
                <a:sym typeface="Helvetica Light"/>
              </a:rPr>
              <a:t>Рассчитанную сумму налога на доходы физических лиц нужно оплатить </a:t>
            </a:r>
            <a:r>
              <a:rPr lang="ru-RU" sz="2800" dirty="0" smtClean="0">
                <a:solidFill>
                  <a:srgbClr val="FF0000"/>
                </a:solidFill>
                <a:latin typeface="+mn-lt"/>
                <a:cs typeface="Arial" pitchFamily="34" charset="0"/>
                <a:sym typeface="Helvetica Light"/>
              </a:rPr>
              <a:t>до 15 ИЮЛЯ</a:t>
            </a:r>
            <a:endParaRPr lang="ru-RU" sz="2800" dirty="0">
              <a:solidFill>
                <a:srgbClr val="FF0000"/>
              </a:solidFill>
              <a:latin typeface="+mn-lt"/>
              <a:cs typeface="Arial" pitchFamily="34" charset="0"/>
              <a:sym typeface="Helvetica Ligh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9770" y="4437112"/>
            <a:ext cx="825043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>
                <a:cs typeface="Arial" pitchFamily="34" charset="0"/>
              </a:rPr>
              <a:t>За несвоевременное декларирование доходов, а также за неуплату </a:t>
            </a:r>
            <a:r>
              <a:rPr lang="ru-RU" sz="2400" dirty="0" smtClean="0">
                <a:cs typeface="Arial" pitchFamily="34" charset="0"/>
              </a:rPr>
              <a:t>налога </a:t>
            </a:r>
            <a:r>
              <a:rPr lang="ru-RU" sz="2400" dirty="0">
                <a:cs typeface="Arial" pitchFamily="34" charset="0"/>
              </a:rPr>
              <a:t>предусмотрены 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ШТРАФЫ</a:t>
            </a:r>
            <a:r>
              <a:rPr lang="ru-RU" sz="2400" dirty="0" smtClean="0">
                <a:cs typeface="Arial" pitchFamily="34" charset="0"/>
              </a:rPr>
              <a:t> </a:t>
            </a:r>
          </a:p>
          <a:p>
            <a:pPr algn="just"/>
            <a:r>
              <a:rPr lang="ru-RU" sz="2400" dirty="0" smtClean="0">
                <a:cs typeface="Arial" pitchFamily="34" charset="0"/>
              </a:rPr>
              <a:t>(ст</a:t>
            </a:r>
            <a:r>
              <a:rPr lang="ru-RU" sz="2400" dirty="0">
                <a:cs typeface="Arial" pitchFamily="34" charset="0"/>
              </a:rPr>
              <a:t>. 119 и 122 Налогового </a:t>
            </a:r>
            <a:r>
              <a:rPr lang="ru-RU" sz="2400" dirty="0" smtClean="0">
                <a:cs typeface="Arial" pitchFamily="34" charset="0"/>
              </a:rPr>
              <a:t>кодекса)</a:t>
            </a:r>
            <a:endParaRPr lang="ru-RU" sz="2400" dirty="0"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1670" y="1988840"/>
            <a:ext cx="8326635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>
                <a:cs typeface="Arial" pitchFamily="34" charset="0"/>
              </a:rPr>
              <a:t>П</a:t>
            </a:r>
            <a:r>
              <a:rPr lang="ru-RU" sz="2400" dirty="0" smtClean="0">
                <a:cs typeface="Arial" pitchFamily="34" charset="0"/>
              </a:rPr>
              <a:t>оследний </a:t>
            </a:r>
            <a:r>
              <a:rPr lang="ru-RU" sz="2400" dirty="0">
                <a:cs typeface="Arial" pitchFamily="34" charset="0"/>
              </a:rPr>
              <a:t>день подачи 3-НДФЛ в </a:t>
            </a:r>
            <a:r>
              <a:rPr lang="ru-RU" sz="2400" dirty="0" smtClean="0">
                <a:cs typeface="Arial" pitchFamily="34" charset="0"/>
              </a:rPr>
              <a:t>2021 году до  </a:t>
            </a:r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4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 мая</a:t>
            </a:r>
            <a:endParaRPr lang="ru-RU" sz="24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22907" y="566601"/>
            <a:ext cx="8616231" cy="8282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 smtClean="0"/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84648" y="692696"/>
            <a:ext cx="6120680" cy="57606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775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Важно знать</a:t>
            </a:r>
          </a:p>
        </p:txBody>
      </p:sp>
    </p:spTree>
    <p:extLst>
      <p:ext uri="{BB962C8B-B14F-4D97-AF65-F5344CB8AC3E}">
        <p14:creationId xmlns:p14="http://schemas.microsoft.com/office/powerpoint/2010/main" val="9721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0632" y="2780928"/>
            <a:ext cx="68461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Благодарю за внимание!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17000" y="6042025"/>
            <a:ext cx="671513" cy="631825"/>
          </a:xfrm>
        </p:spPr>
        <p:txBody>
          <a:bodyPr/>
          <a:lstStyle/>
          <a:p>
            <a:pPr>
              <a:defRPr/>
            </a:pPr>
            <a:fld id="{1F7D483C-B650-4B9E-8229-9FE6A7848E8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8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14275</TotalTime>
  <Words>310</Words>
  <Application>Microsoft Office PowerPoint</Application>
  <PresentationFormat>Лист A4 (210x297 мм)</PresentationFormat>
  <Paragraphs>53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Тема1</vt:lpstr>
      <vt:lpstr>Презентация PowerPoint</vt:lpstr>
      <vt:lpstr>Презентация PowerPoint</vt:lpstr>
      <vt:lpstr>Декларирование дохода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Факторный анализ причин снижения доначислений по выездным налоговым проверкам</dc:title>
  <dc:creator>Калугин Андрей Александрович</dc:creator>
  <cp:lastModifiedBy>Куклина Ксения Александровна</cp:lastModifiedBy>
  <cp:revision>423</cp:revision>
  <dcterms:modified xsi:type="dcterms:W3CDTF">2022-03-09T08:54:12Z</dcterms:modified>
</cp:coreProperties>
</file>